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2" r:id="rId2"/>
    <p:sldId id="273" r:id="rId3"/>
    <p:sldId id="263" r:id="rId4"/>
    <p:sldId id="257" r:id="rId5"/>
    <p:sldId id="258" r:id="rId6"/>
    <p:sldId id="260" r:id="rId7"/>
    <p:sldId id="264" r:id="rId8"/>
    <p:sldId id="266" r:id="rId9"/>
    <p:sldId id="271" r:id="rId10"/>
    <p:sldId id="272" r:id="rId11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9A9"/>
    <a:srgbClr val="D3D3D3"/>
    <a:srgbClr val="FFC0CB"/>
    <a:srgbClr val="FF0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2134"/>
    <p:restoredTop sz="94825"/>
  </p:normalViewPr>
  <p:slideViewPr>
    <p:cSldViewPr snapToGrid="0">
      <p:cViewPr varScale="1">
        <p:scale>
          <a:sx n="80" d="100"/>
          <a:sy n="80" d="100"/>
        </p:scale>
        <p:origin x="212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795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09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0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8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35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42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289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404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85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7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67F6B-6C22-6440-960A-77F284876583}" type="datetimeFigureOut">
              <a:rPr lang="en-US" smtClean="0"/>
              <a:t>11/13/22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69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9D6E9E-7211-A444-6206-1E8156248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74" y="1596602"/>
            <a:ext cx="2747745" cy="3223694"/>
          </a:xfrm>
          <a:prstGeom prst="rect">
            <a:avLst/>
          </a:prstGeom>
        </p:spPr>
      </p:pic>
      <p:pic>
        <p:nvPicPr>
          <p:cNvPr id="3" name="Picture 2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AD521E35-6D1E-E55A-5B21-512968D1F8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47" t="10758" r="15028" b="11630"/>
          <a:stretch/>
        </p:blipFill>
        <p:spPr>
          <a:xfrm>
            <a:off x="3074433" y="1611229"/>
            <a:ext cx="3564114" cy="317377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map of the world&#10;&#10;Description automatically generated with low confidence">
            <a:extLst>
              <a:ext uri="{FF2B5EF4-FFF2-40B4-BE49-F238E27FC236}">
                <a16:creationId xmlns:a16="http://schemas.microsoft.com/office/drawing/2014/main" id="{52BFFDE0-94EB-6D2E-521C-A1333FBC20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16" t="22580" r="3011" b="23387"/>
          <a:stretch/>
        </p:blipFill>
        <p:spPr>
          <a:xfrm>
            <a:off x="309716" y="4866974"/>
            <a:ext cx="6341809" cy="29644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7539401-2207-45D5-8B16-F837177B5D16}"/>
              </a:ext>
            </a:extLst>
          </p:cNvPr>
          <p:cNvSpPr/>
          <p:nvPr/>
        </p:nvSpPr>
        <p:spPr>
          <a:xfrm>
            <a:off x="3112978" y="5250426"/>
            <a:ext cx="485628" cy="54569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B3BEAA-0926-26C2-C1FC-22EA5E8678FC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598606" y="5796116"/>
            <a:ext cx="840326" cy="2666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2B166C7-BBEA-CF34-4B07-517798D8293E}"/>
              </a:ext>
            </a:extLst>
          </p:cNvPr>
          <p:cNvSpPr/>
          <p:nvPr/>
        </p:nvSpPr>
        <p:spPr>
          <a:xfrm>
            <a:off x="5389144" y="5417574"/>
            <a:ext cx="485628" cy="54569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7D17EB5-4C48-AB04-E391-CAD78EAFB7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1102" y="4045685"/>
            <a:ext cx="975915" cy="6780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DB6D8E-EB9E-A767-7459-A06A6CE4CCEA}"/>
              </a:ext>
            </a:extLst>
          </p:cNvPr>
          <p:cNvSpPr txBox="1"/>
          <p:nvPr/>
        </p:nvSpPr>
        <p:spPr>
          <a:xfrm>
            <a:off x="542022" y="241816"/>
            <a:ext cx="57115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Figure 1. A) Principal components analysis (PCA) trained with native oysters from Korea and Japan. Population colors reflect a blue-to-red gradient from the 1</a:t>
            </a:r>
            <a:r>
              <a:rPr lang="en-US" sz="1050" baseline="30000" dirty="0"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axis of the PCA. Populations are mapped onto geography in B) Japan and Korea and C) worldwide. Regional locations of three native oyster strains (</a:t>
            </a:r>
            <a:r>
              <a:rPr lang="en-US" sz="1050" i="1" dirty="0" err="1">
                <a:latin typeface="Arial" panose="020B0604020202020204" pitchFamily="34" charset="0"/>
                <a:cs typeface="Arial" panose="020B0604020202020204" pitchFamily="34" charset="0"/>
              </a:rPr>
              <a:t>sensu</a:t>
            </a:r>
            <a:r>
              <a:rPr lang="en-US" sz="105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Imai and Sakai 1961) are indicated.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18B2B5-0E74-51A8-95BF-3EDB9A5A278B}"/>
              </a:ext>
            </a:extLst>
          </p:cNvPr>
          <p:cNvSpPr txBox="1"/>
          <p:nvPr/>
        </p:nvSpPr>
        <p:spPr>
          <a:xfrm>
            <a:off x="381561" y="159651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93B4D7-40EC-9E19-4F88-8EF8178262AE}"/>
              </a:ext>
            </a:extLst>
          </p:cNvPr>
          <p:cNvSpPr txBox="1"/>
          <p:nvPr/>
        </p:nvSpPr>
        <p:spPr>
          <a:xfrm>
            <a:off x="3141405" y="159446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A43656D-4670-EB5F-7126-FC428793A152}"/>
              </a:ext>
            </a:extLst>
          </p:cNvPr>
          <p:cNvSpPr txBox="1"/>
          <p:nvPr/>
        </p:nvSpPr>
        <p:spPr>
          <a:xfrm>
            <a:off x="381561" y="4844592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C974EE5-FC78-A5BE-1EC4-4CBF0D1B1D1E}"/>
              </a:ext>
            </a:extLst>
          </p:cNvPr>
          <p:cNvSpPr txBox="1"/>
          <p:nvPr/>
        </p:nvSpPr>
        <p:spPr>
          <a:xfrm rot="20680019">
            <a:off x="5403931" y="2110058"/>
            <a:ext cx="7664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Hokkaido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9BEED2A-8C7C-8C90-E9B6-E1F3BD5E7BE5}"/>
              </a:ext>
            </a:extLst>
          </p:cNvPr>
          <p:cNvSpPr txBox="1"/>
          <p:nvPr/>
        </p:nvSpPr>
        <p:spPr>
          <a:xfrm rot="17560353">
            <a:off x="5131492" y="2920665"/>
            <a:ext cx="5180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Miyagi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191F26-2641-D9CA-87E7-863AAB42F83B}"/>
              </a:ext>
            </a:extLst>
          </p:cNvPr>
          <p:cNvSpPr txBox="1"/>
          <p:nvPr/>
        </p:nvSpPr>
        <p:spPr>
          <a:xfrm rot="20921866">
            <a:off x="4156194" y="3510841"/>
            <a:ext cx="704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Hiroshima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E5FAB7B-1075-DE7D-61CA-C544F9447FF3}"/>
              </a:ext>
            </a:extLst>
          </p:cNvPr>
          <p:cNvSpPr txBox="1"/>
          <p:nvPr/>
        </p:nvSpPr>
        <p:spPr>
          <a:xfrm>
            <a:off x="1909557" y="2220723"/>
            <a:ext cx="7664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Hokkaido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E340482-CABC-750D-6C47-2EA8528D0E31}"/>
              </a:ext>
            </a:extLst>
          </p:cNvPr>
          <p:cNvSpPr txBox="1"/>
          <p:nvPr/>
        </p:nvSpPr>
        <p:spPr>
          <a:xfrm>
            <a:off x="1929611" y="3036081"/>
            <a:ext cx="5180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Miyagi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0E76AF7-04C2-F33D-884C-CDD8B6AF9241}"/>
              </a:ext>
            </a:extLst>
          </p:cNvPr>
          <p:cNvSpPr txBox="1"/>
          <p:nvPr/>
        </p:nvSpPr>
        <p:spPr>
          <a:xfrm>
            <a:off x="967999" y="4138510"/>
            <a:ext cx="704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Hiroshima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104501E-EA01-5D30-163C-54483DAFB201}"/>
              </a:ext>
            </a:extLst>
          </p:cNvPr>
          <p:cNvSpPr txBox="1"/>
          <p:nvPr/>
        </p:nvSpPr>
        <p:spPr>
          <a:xfrm>
            <a:off x="807954" y="5840153"/>
            <a:ext cx="67197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California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0B6100-4723-5687-51B0-DF5214667BF1}"/>
              </a:ext>
            </a:extLst>
          </p:cNvPr>
          <p:cNvSpPr txBox="1"/>
          <p:nvPr/>
        </p:nvSpPr>
        <p:spPr>
          <a:xfrm>
            <a:off x="641627" y="5396006"/>
            <a:ext cx="683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Canada and WA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5DE15A9-9013-7A25-6FDA-4C001FA648BF}"/>
              </a:ext>
            </a:extLst>
          </p:cNvPr>
          <p:cNvSpPr txBox="1"/>
          <p:nvPr/>
        </p:nvSpPr>
        <p:spPr>
          <a:xfrm>
            <a:off x="1656067" y="6735806"/>
            <a:ext cx="4475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Chile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3FD74C-CD4A-9E19-7103-A515BCC327C8}"/>
              </a:ext>
            </a:extLst>
          </p:cNvPr>
          <p:cNvSpPr txBox="1"/>
          <p:nvPr/>
        </p:nvSpPr>
        <p:spPr>
          <a:xfrm>
            <a:off x="2362093" y="6979438"/>
            <a:ext cx="6783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Argentina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D069185-18F1-E9A3-D150-2341974D5FB4}"/>
              </a:ext>
            </a:extLst>
          </p:cNvPr>
          <p:cNvSpPr txBox="1"/>
          <p:nvPr/>
        </p:nvSpPr>
        <p:spPr>
          <a:xfrm>
            <a:off x="5754869" y="7119774"/>
            <a:ext cx="8643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New Zealand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2FCA69-1AAA-F04C-83C3-C8E4B2715DD3}"/>
              </a:ext>
            </a:extLst>
          </p:cNvPr>
          <p:cNvSpPr txBox="1"/>
          <p:nvPr/>
        </p:nvSpPr>
        <p:spPr>
          <a:xfrm>
            <a:off x="2597522" y="5417574"/>
            <a:ext cx="5565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Europe</a:t>
            </a:r>
          </a:p>
        </p:txBody>
      </p:sp>
      <p:pic>
        <p:nvPicPr>
          <p:cNvPr id="8" name="Picture 7" descr="Map&#10;&#10;Description automatically generated with medium confidence">
            <a:extLst>
              <a:ext uri="{FF2B5EF4-FFF2-40B4-BE49-F238E27FC236}">
                <a16:creationId xmlns:a16="http://schemas.microsoft.com/office/drawing/2014/main" id="{59FCF56E-B9DF-4228-3008-4425526138B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583" t="12040" r="27704" b="24524"/>
          <a:stretch/>
        </p:blipFill>
        <p:spPr>
          <a:xfrm>
            <a:off x="3679280" y="6062762"/>
            <a:ext cx="1519304" cy="16866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1B547E9-063D-2BF3-737E-FCC4097F72EC}"/>
              </a:ext>
            </a:extLst>
          </p:cNvPr>
          <p:cNvSpPr txBox="1"/>
          <p:nvPr/>
        </p:nvSpPr>
        <p:spPr>
          <a:xfrm>
            <a:off x="5874772" y="5523271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Native range </a:t>
            </a:r>
          </a:p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See B</a:t>
            </a:r>
          </a:p>
        </p:txBody>
      </p:sp>
    </p:spTree>
    <p:extLst>
      <p:ext uri="{BB962C8B-B14F-4D97-AF65-F5344CB8AC3E}">
        <p14:creationId xmlns:p14="http://schemas.microsoft.com/office/powerpoint/2010/main" val="3802239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4503519-EDB7-8504-13B7-F202452A42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2" t="327" r="2078" b="2261"/>
          <a:stretch/>
        </p:blipFill>
        <p:spPr>
          <a:xfrm rot="5400000">
            <a:off x="4067921" y="1414764"/>
            <a:ext cx="2237964" cy="2279792"/>
          </a:xfrm>
          <a:prstGeom prst="ellipse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8932A3-E976-559B-2B88-EBF33DD3F949}"/>
              </a:ext>
            </a:extLst>
          </p:cNvPr>
          <p:cNvSpPr txBox="1"/>
          <p:nvPr/>
        </p:nvSpPr>
        <p:spPr>
          <a:xfrm>
            <a:off x="4047007" y="925507"/>
            <a:ext cx="22797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ptima" panose="02000503060000020004" pitchFamily="2" charset="0"/>
              </a:rPr>
              <a:t>New Zealand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B8CB59-5185-2764-568E-21ED6D820A37}"/>
              </a:ext>
            </a:extLst>
          </p:cNvPr>
          <p:cNvSpPr txBox="1"/>
          <p:nvPr/>
        </p:nvSpPr>
        <p:spPr>
          <a:xfrm>
            <a:off x="4331539" y="2903621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Optima" panose="02000503060000020004" pitchFamily="2" charset="0"/>
              </a:rPr>
              <a:t>Seto</a:t>
            </a:r>
            <a:r>
              <a:rPr lang="en-US" dirty="0">
                <a:latin typeface="Optima" panose="02000503060000020004" pitchFamily="2" charset="0"/>
              </a:rPr>
              <a:t> Inland Sea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669C2F3-A685-0341-1249-9BDCCC400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79" y="1187116"/>
            <a:ext cx="3694389" cy="25398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772D877-A7E9-072F-E9EE-0B1FC69C765A}"/>
              </a:ext>
            </a:extLst>
          </p:cNvPr>
          <p:cNvSpPr txBox="1"/>
          <p:nvPr/>
        </p:nvSpPr>
        <p:spPr>
          <a:xfrm rot="3264635">
            <a:off x="2415929" y="4580492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Optima" panose="02000503060000020004" pitchFamily="2" charset="0"/>
              </a:rPr>
              <a:t>South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EF300D-E561-63E3-FE67-82703D0D4AF2}"/>
              </a:ext>
            </a:extLst>
          </p:cNvPr>
          <p:cNvSpPr txBox="1"/>
          <p:nvPr/>
        </p:nvSpPr>
        <p:spPr>
          <a:xfrm rot="18688327">
            <a:off x="473481" y="4505133"/>
            <a:ext cx="94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Optima" panose="02000503060000020004" pitchFamily="2" charset="0"/>
              </a:rPr>
              <a:t>North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2419ED2-3CB7-2B5C-3D25-C8EB6DF52F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703" t="13446" r="5897" b="9599"/>
          <a:stretch/>
        </p:blipFill>
        <p:spPr>
          <a:xfrm rot="5102386">
            <a:off x="732494" y="4505843"/>
            <a:ext cx="2237965" cy="2214179"/>
          </a:xfrm>
          <a:prstGeom prst="ellipse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9B932E0-E873-19B2-E680-962209785334}"/>
              </a:ext>
            </a:extLst>
          </p:cNvPr>
          <p:cNvSpPr txBox="1"/>
          <p:nvPr/>
        </p:nvSpPr>
        <p:spPr>
          <a:xfrm>
            <a:off x="1381234" y="6025416"/>
            <a:ext cx="931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Optima" panose="02000503060000020004" pitchFamily="2" charset="0"/>
              </a:rPr>
              <a:t>Miyagi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7EB27A-4D41-3760-6E3F-11B4D5D4F6D6}"/>
              </a:ext>
            </a:extLst>
          </p:cNvPr>
          <p:cNvSpPr txBox="1"/>
          <p:nvPr/>
        </p:nvSpPr>
        <p:spPr>
          <a:xfrm>
            <a:off x="1214181" y="3861604"/>
            <a:ext cx="12650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ptima" panose="02000503060000020004" pitchFamily="2" charset="0"/>
              </a:rPr>
              <a:t>Europe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29D6B9D-1D11-9E31-8557-B8BE8B7CD2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3" r="2020" b="4896"/>
          <a:stretch/>
        </p:blipFill>
        <p:spPr>
          <a:xfrm rot="4817609">
            <a:off x="3711067" y="4496662"/>
            <a:ext cx="2192426" cy="2214078"/>
          </a:xfrm>
          <a:prstGeom prst="ellipse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3DA673B-EDCE-DEDE-71E7-6812A119851A}"/>
              </a:ext>
            </a:extLst>
          </p:cNvPr>
          <p:cNvSpPr txBox="1"/>
          <p:nvPr/>
        </p:nvSpPr>
        <p:spPr>
          <a:xfrm>
            <a:off x="3838768" y="3781318"/>
            <a:ext cx="24668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ptima" panose="02000503060000020004" pitchFamily="2" charset="0"/>
              </a:rPr>
              <a:t>North America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A730AD-53F6-E48E-1D0A-A55EFF580ED6}"/>
              </a:ext>
            </a:extLst>
          </p:cNvPr>
          <p:cNvSpPr txBox="1"/>
          <p:nvPr/>
        </p:nvSpPr>
        <p:spPr>
          <a:xfrm rot="18968817">
            <a:off x="4807280" y="5825361"/>
            <a:ext cx="931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Optima" panose="02000503060000020004" pitchFamily="2" charset="0"/>
              </a:rPr>
              <a:t>Miyagi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EE667B-0E14-DCFF-BABA-F4492B58AFF3}"/>
              </a:ext>
            </a:extLst>
          </p:cNvPr>
          <p:cNvSpPr txBox="1"/>
          <p:nvPr/>
        </p:nvSpPr>
        <p:spPr>
          <a:xfrm>
            <a:off x="3939802" y="5856139"/>
            <a:ext cx="949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Optima" panose="02000503060000020004" pitchFamily="2" charset="0"/>
              </a:rPr>
              <a:t>Seto</a:t>
            </a:r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767D43-05AB-7511-277B-ABECA4851792}"/>
              </a:ext>
            </a:extLst>
          </p:cNvPr>
          <p:cNvSpPr txBox="1"/>
          <p:nvPr/>
        </p:nvSpPr>
        <p:spPr>
          <a:xfrm rot="18688327">
            <a:off x="3164567" y="4631545"/>
            <a:ext cx="13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Optima" panose="02000503060000020004" pitchFamily="2" charset="0"/>
              </a:rPr>
              <a:t>California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30BB1E-B1EE-BBCA-0E58-050C7BFDA1B6}"/>
              </a:ext>
            </a:extLst>
          </p:cNvPr>
          <p:cNvSpPr txBox="1"/>
          <p:nvPr/>
        </p:nvSpPr>
        <p:spPr>
          <a:xfrm rot="3264635">
            <a:off x="5331830" y="4373904"/>
            <a:ext cx="10967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Optima" panose="02000503060000020004" pitchFamily="2" charset="0"/>
              </a:rPr>
              <a:t>Canada </a:t>
            </a:r>
          </a:p>
          <a:p>
            <a:pPr algn="ctr"/>
            <a:r>
              <a:rPr lang="en-US" sz="2000" dirty="0">
                <a:latin typeface="Optima" panose="02000503060000020004" pitchFamily="2" charset="0"/>
              </a:rPr>
              <a:t>WA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C0ADF04-5D73-61D5-FAB0-29DFC6484677}"/>
              </a:ext>
            </a:extLst>
          </p:cNvPr>
          <p:cNvSpPr/>
          <p:nvPr/>
        </p:nvSpPr>
        <p:spPr>
          <a:xfrm>
            <a:off x="1846726" y="7010400"/>
            <a:ext cx="3901129" cy="1941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SOUTH AMERICA</a:t>
            </a:r>
          </a:p>
        </p:txBody>
      </p:sp>
    </p:spTree>
    <p:extLst>
      <p:ext uri="{BB962C8B-B14F-4D97-AF65-F5344CB8AC3E}">
        <p14:creationId xmlns:p14="http://schemas.microsoft.com/office/powerpoint/2010/main" val="3066622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813CAD-1AE2-FE73-DF9B-92D228A01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529" y="387503"/>
            <a:ext cx="4310049" cy="2963157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5F8DDFEB-85DB-08E2-E66E-082FFDAA7715}"/>
              </a:ext>
            </a:extLst>
          </p:cNvPr>
          <p:cNvGrpSpPr/>
          <p:nvPr/>
        </p:nvGrpSpPr>
        <p:grpSpPr>
          <a:xfrm>
            <a:off x="1024614" y="2695074"/>
            <a:ext cx="4363921" cy="5186223"/>
            <a:chOff x="1024614" y="2695074"/>
            <a:chExt cx="4363921" cy="518622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D9245D8-CAE7-67F8-D9CE-131E5A5529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763" t="1869" r="9954" b="10001"/>
            <a:stretch/>
          </p:blipFill>
          <p:spPr>
            <a:xfrm>
              <a:off x="1706935" y="4217141"/>
              <a:ext cx="2999296" cy="2964408"/>
            </a:xfrm>
            <a:prstGeom prst="ellipse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034AA4A-C11A-BF68-A41F-FDFD82B5E1A1}"/>
                </a:ext>
              </a:extLst>
            </p:cNvPr>
            <p:cNvSpPr txBox="1"/>
            <p:nvPr/>
          </p:nvSpPr>
          <p:spPr>
            <a:xfrm rot="19456453">
              <a:off x="1316075" y="4037696"/>
              <a:ext cx="16509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North America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83319FF-5783-7C9F-29BB-97CDC225D0A1}"/>
                </a:ext>
              </a:extLst>
            </p:cNvPr>
            <p:cNvSpPr txBox="1"/>
            <p:nvPr/>
          </p:nvSpPr>
          <p:spPr>
            <a:xfrm rot="20478044">
              <a:off x="2011944" y="4099253"/>
              <a:ext cx="127180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California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67EF48F-AE92-3734-A64E-9927ADD74509}"/>
                </a:ext>
              </a:extLst>
            </p:cNvPr>
            <p:cNvSpPr txBox="1"/>
            <p:nvPr/>
          </p:nvSpPr>
          <p:spPr>
            <a:xfrm rot="18733251">
              <a:off x="1486085" y="4562770"/>
              <a:ext cx="99258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Canada &amp; WA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E413207-AD09-E27B-527D-734C73FB64B0}"/>
                </a:ext>
              </a:extLst>
            </p:cNvPr>
            <p:cNvSpPr txBox="1"/>
            <p:nvPr/>
          </p:nvSpPr>
          <p:spPr>
            <a:xfrm rot="3716720">
              <a:off x="4177766" y="4714774"/>
              <a:ext cx="9319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Miyagi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640B59A-1816-84B2-A8C0-C90A7A039AA9}"/>
                </a:ext>
              </a:extLst>
            </p:cNvPr>
            <p:cNvSpPr txBox="1"/>
            <p:nvPr/>
          </p:nvSpPr>
          <p:spPr>
            <a:xfrm rot="19131614">
              <a:off x="3981128" y="6741932"/>
              <a:ext cx="671979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err="1">
                  <a:latin typeface="Arial" panose="020B0604020202020204" pitchFamily="34" charset="0"/>
                  <a:cs typeface="Arial" panose="020B0604020202020204" pitchFamily="34" charset="0"/>
                </a:rPr>
                <a:t>Seto</a:t>
              </a:r>
              <a:endParaRPr 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Inland</a:t>
              </a:r>
            </a:p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Sea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AE3C923-2846-B390-A429-CEAF6ABF87C8}"/>
                </a:ext>
              </a:extLst>
            </p:cNvPr>
            <p:cNvSpPr txBox="1"/>
            <p:nvPr/>
          </p:nvSpPr>
          <p:spPr>
            <a:xfrm rot="654757">
              <a:off x="2384272" y="7229533"/>
              <a:ext cx="103105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South </a:t>
              </a:r>
            </a:p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America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FA5C942-11AD-4886-5133-6DD5B6227AE2}"/>
                </a:ext>
              </a:extLst>
            </p:cNvPr>
            <p:cNvSpPr txBox="1"/>
            <p:nvPr/>
          </p:nvSpPr>
          <p:spPr>
            <a:xfrm rot="1102466">
              <a:off x="2496619" y="7035256"/>
              <a:ext cx="3481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Ch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E60900E-7005-D842-336F-0D3B0C248ACB}"/>
                </a:ext>
              </a:extLst>
            </p:cNvPr>
            <p:cNvSpPr txBox="1"/>
            <p:nvPr/>
          </p:nvSpPr>
          <p:spPr>
            <a:xfrm rot="473636">
              <a:off x="2898813" y="7136430"/>
              <a:ext cx="38343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Arg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C04F292-1246-2407-5D36-1F85755E361C}"/>
                </a:ext>
              </a:extLst>
            </p:cNvPr>
            <p:cNvSpPr txBox="1"/>
            <p:nvPr/>
          </p:nvSpPr>
          <p:spPr>
            <a:xfrm rot="3361378">
              <a:off x="1076842" y="6576342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Europe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29928D6-8481-DD3C-811B-46DFE55056F3}"/>
                </a:ext>
              </a:extLst>
            </p:cNvPr>
            <p:cNvSpPr txBox="1"/>
            <p:nvPr/>
          </p:nvSpPr>
          <p:spPr>
            <a:xfrm rot="4620982">
              <a:off x="1346993" y="6035829"/>
              <a:ext cx="61747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Sp</a:t>
              </a:r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 &amp; Fr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31FCA1-2296-E077-5911-6B65DF59C74A}"/>
                </a:ext>
              </a:extLst>
            </p:cNvPr>
            <p:cNvSpPr txBox="1"/>
            <p:nvPr/>
          </p:nvSpPr>
          <p:spPr>
            <a:xfrm rot="2494759">
              <a:off x="1644290" y="6720286"/>
              <a:ext cx="101502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UK, De, G, </a:t>
              </a:r>
              <a:r>
                <a:rPr lang="en-US" sz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Sw</a:t>
              </a:r>
              <a:endParaRPr lang="en-US"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13B342D-B3BC-B652-6E42-9F5A8CCF9A39}"/>
                </a:ext>
              </a:extLst>
            </p:cNvPr>
            <p:cNvSpPr txBox="1"/>
            <p:nvPr/>
          </p:nvSpPr>
          <p:spPr>
            <a:xfrm rot="17022740">
              <a:off x="1056381" y="5147060"/>
              <a:ext cx="73770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New </a:t>
              </a:r>
            </a:p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Zealand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D2108DE-E62F-C2BC-8D6B-B813595360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4614" y="5773253"/>
              <a:ext cx="910862" cy="87177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>
              <a:outerShdw blurRad="50800" dist="50800" dir="5400000" sx="1000" sy="1000" algn="ctr" rotWithShape="0">
                <a:srgbClr val="000000">
                  <a:alpha val="43137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54AAEAC-1352-ADF6-9FA6-B18AE1160132}"/>
                </a:ext>
              </a:extLst>
            </p:cNvPr>
            <p:cNvSpPr/>
            <p:nvPr/>
          </p:nvSpPr>
          <p:spPr>
            <a:xfrm>
              <a:off x="1024631" y="3517393"/>
              <a:ext cx="4363904" cy="4363904"/>
            </a:xfrm>
            <a:prstGeom prst="ellipse">
              <a:avLst/>
            </a:prstGeom>
            <a:noFill/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5B5F5E3-72F8-4FAD-54DF-4DEED16E7B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5442" y="6924721"/>
              <a:ext cx="387163" cy="735111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>
              <a:outerShdw blurRad="50800" dist="50800" dir="5400000" sx="1000" sy="1000" algn="ctr" rotWithShape="0">
                <a:srgbClr val="000000">
                  <a:alpha val="43137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908BDB-B6B1-25F9-D532-EAEF546315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14909" y="6986656"/>
              <a:ext cx="69407" cy="894641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>
              <a:outerShdw blurRad="50800" dist="50800" dir="5400000" sx="1000" sy="1000" algn="ctr" rotWithShape="0">
                <a:srgbClr val="000000">
                  <a:alpha val="43137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A7CF100-C9D7-2CB4-984A-467608944CC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29243" y="3521880"/>
              <a:ext cx="30761" cy="891174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>
              <a:outerShdw blurRad="50800" dist="50800" dir="5400000" sx="1000" sy="1000" algn="ctr" rotWithShape="0">
                <a:srgbClr val="000000">
                  <a:alpha val="43137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DEB9B64-3E5C-5B74-F800-FA658F608748}"/>
                </a:ext>
              </a:extLst>
            </p:cNvPr>
            <p:cNvCxnSpPr>
              <a:cxnSpLocks/>
            </p:cNvCxnSpPr>
            <p:nvPr/>
          </p:nvCxnSpPr>
          <p:spPr>
            <a:xfrm>
              <a:off x="1206197" y="4847214"/>
              <a:ext cx="829366" cy="316420"/>
            </a:xfrm>
            <a:prstGeom prst="line">
              <a:avLst/>
            </a:prstGeom>
            <a:ln w="12700">
              <a:solidFill>
                <a:schemeClr val="tx1"/>
              </a:solidFill>
            </a:ln>
            <a:effectLst>
              <a:outerShdw blurRad="50800" dist="50800" dir="5400000" sx="1000" sy="1000" algn="ctr" rotWithShape="0">
                <a:srgbClr val="000000">
                  <a:alpha val="43137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C95404D-E11C-0667-C67D-51DF9A2F8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45132" y="2695074"/>
              <a:ext cx="749056" cy="52046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008A887-C905-CA85-CDF0-D86E5890F088}"/>
              </a:ext>
            </a:extLst>
          </p:cNvPr>
          <p:cNvSpPr txBox="1"/>
          <p:nvPr/>
        </p:nvSpPr>
        <p:spPr>
          <a:xfrm>
            <a:off x="573236" y="8174848"/>
            <a:ext cx="57115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Figure 2. Top panel: Map of regions used for unsupervised machine learning. Bottom panel: A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circlize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plot that summarizes the native regions that non-native individuals most likely assign to. UK = United Kingdom, De = Denmark, G = Germany,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Sw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Sweden,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Sp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Spain, Fr = France, WA = Washington State, Ch = Chile, Arg = Argentina</a:t>
            </a:r>
          </a:p>
        </p:txBody>
      </p:sp>
    </p:spTree>
    <p:extLst>
      <p:ext uri="{BB962C8B-B14F-4D97-AF65-F5344CB8AC3E}">
        <p14:creationId xmlns:p14="http://schemas.microsoft.com/office/powerpoint/2010/main" val="835593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6D2CDC-2FAB-458A-E385-A0EA55165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0933"/>
            <a:ext cx="6858000" cy="30021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F22084-012F-C7BB-60AE-EF7EDFF843E1}"/>
              </a:ext>
            </a:extLst>
          </p:cNvPr>
          <p:cNvSpPr txBox="1"/>
          <p:nvPr/>
        </p:nvSpPr>
        <p:spPr>
          <a:xfrm>
            <a:off x="542022" y="241816"/>
            <a:ext cx="5711528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Figure 2. Genetic PC1 correlates with mean sea surface temperature (Native r = -0.777;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 = 15; p&lt; 0.001; Introduced r = -0.744;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 = 22; p&lt; 0.001) and with expected heterozygosity (Hs; Native r = -0.755,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13, p = 0.001; Introduced r = -0.634,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22; p &lt; 0.001). Closed versus open circles represent native versus introduced populations, respectively. Population colors reflect a blue-to-red gradient of Genetic PC1 (Fig 1a). </a:t>
            </a:r>
          </a:p>
        </p:txBody>
      </p:sp>
    </p:spTree>
    <p:extLst>
      <p:ext uri="{BB962C8B-B14F-4D97-AF65-F5344CB8AC3E}">
        <p14:creationId xmlns:p14="http://schemas.microsoft.com/office/powerpoint/2010/main" val="691705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6F19A-F7BE-894E-048A-CE021D3FF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D38F6-D6BA-3863-156C-C06CC2EED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923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584474-CF1F-7BBC-36C5-4CA392155898}"/>
              </a:ext>
            </a:extLst>
          </p:cNvPr>
          <p:cNvSpPr txBox="1"/>
          <p:nvPr/>
        </p:nvSpPr>
        <p:spPr>
          <a:xfrm>
            <a:off x="442451" y="575187"/>
            <a:ext cx="5545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S2 – 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rincipal components analysis (PCA) of 726 oysters using 7046 loci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911B0D-6A76-43A9-C95F-9D5579AD1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7" y="1221517"/>
            <a:ext cx="6725265" cy="672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95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112543-3583-B31A-4357-1DE3A734D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2714"/>
            <a:ext cx="6858000" cy="489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33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509D7E61-53B8-D929-E72C-8AD51F9B5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81964"/>
            <a:ext cx="6858000" cy="57800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A98AAF-8FC5-9ED1-7A7C-8F8295548FE9}"/>
              </a:ext>
            </a:extLst>
          </p:cNvPr>
          <p:cNvSpPr txBox="1"/>
          <p:nvPr/>
        </p:nvSpPr>
        <p:spPr>
          <a:xfrm>
            <a:off x="531254" y="404388"/>
            <a:ext cx="6174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Figure S3 – Heatmap of pairwise Weir &amp; Cockerham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PhiSt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 Dendrogram via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 R::lattice::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levelplot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().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656917-107E-9489-9302-106DF4AB9684}"/>
              </a:ext>
            </a:extLst>
          </p:cNvPr>
          <p:cNvSpPr txBox="1"/>
          <p:nvPr/>
        </p:nvSpPr>
        <p:spPr>
          <a:xfrm>
            <a:off x="4321287" y="3307417"/>
            <a:ext cx="215021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Southern Japan 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New Zealand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Southern California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AD93EE-2C74-1329-83FA-5E5B7FF3DFE5}"/>
              </a:ext>
            </a:extLst>
          </p:cNvPr>
          <p:cNvSpPr/>
          <p:nvPr/>
        </p:nvSpPr>
        <p:spPr>
          <a:xfrm>
            <a:off x="3898759" y="1858950"/>
            <a:ext cx="2347019" cy="2372430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2F9BEFC-E304-CE67-2C8A-4C7A3894D766}"/>
              </a:ext>
            </a:extLst>
          </p:cNvPr>
          <p:cNvSpPr/>
          <p:nvPr/>
        </p:nvSpPr>
        <p:spPr>
          <a:xfrm>
            <a:off x="834013" y="4681510"/>
            <a:ext cx="2544744" cy="2563351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3F6853-239E-B852-5362-2C3F6B6FA652}"/>
              </a:ext>
            </a:extLst>
          </p:cNvPr>
          <p:cNvSpPr txBox="1"/>
          <p:nvPr/>
        </p:nvSpPr>
        <p:spPr>
          <a:xfrm>
            <a:off x="631738" y="4711654"/>
            <a:ext cx="215021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Northern Japan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Washington State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Spain, France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1B06B88-E86E-4526-00EF-99435BD0400F}"/>
              </a:ext>
            </a:extLst>
          </p:cNvPr>
          <p:cNvSpPr/>
          <p:nvPr/>
        </p:nvSpPr>
        <p:spPr>
          <a:xfrm>
            <a:off x="3378757" y="4231380"/>
            <a:ext cx="520002" cy="49609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E3A0D1-6420-EE12-AAC0-38A1814A2F91}"/>
              </a:ext>
            </a:extLst>
          </p:cNvPr>
          <p:cNvSpPr txBox="1"/>
          <p:nvPr/>
        </p:nvSpPr>
        <p:spPr>
          <a:xfrm>
            <a:off x="3225768" y="4219845"/>
            <a:ext cx="8259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South Korea</a:t>
            </a:r>
          </a:p>
        </p:txBody>
      </p:sp>
    </p:spTree>
    <p:extLst>
      <p:ext uri="{BB962C8B-B14F-4D97-AF65-F5344CB8AC3E}">
        <p14:creationId xmlns:p14="http://schemas.microsoft.com/office/powerpoint/2010/main" val="2334541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03094407-D992-8172-94B2-0101F90B1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2197"/>
            <a:ext cx="6858000" cy="59451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A98AAF-8FC5-9ED1-7A7C-8F8295548FE9}"/>
              </a:ext>
            </a:extLst>
          </p:cNvPr>
          <p:cNvSpPr txBox="1"/>
          <p:nvPr/>
        </p:nvSpPr>
        <p:spPr>
          <a:xfrm>
            <a:off x="531254" y="404388"/>
            <a:ext cx="6174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Figure S3 – Heatmap of pairwise Weir &amp; Cockerham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PhiSt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 Dendrogram via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 R::heatmap().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05B963-CD29-43E5-2708-B0F347EF664B}"/>
              </a:ext>
            </a:extLst>
          </p:cNvPr>
          <p:cNvSpPr txBox="1"/>
          <p:nvPr/>
        </p:nvSpPr>
        <p:spPr>
          <a:xfrm>
            <a:off x="1278783" y="6353574"/>
            <a:ext cx="21502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Northern Japan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Washington State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Spain, France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782385-1470-1AAC-8712-DACA54705EEA}"/>
              </a:ext>
            </a:extLst>
          </p:cNvPr>
          <p:cNvSpPr txBox="1"/>
          <p:nvPr/>
        </p:nvSpPr>
        <p:spPr>
          <a:xfrm>
            <a:off x="3627219" y="4039969"/>
            <a:ext cx="21502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Southern Japan 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Zealand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Southern California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7678B6-AFB4-1340-9AA0-7BD9F1E043DC}"/>
              </a:ext>
            </a:extLst>
          </p:cNvPr>
          <p:cNvSpPr/>
          <p:nvPr/>
        </p:nvSpPr>
        <p:spPr>
          <a:xfrm>
            <a:off x="3429000" y="2668333"/>
            <a:ext cx="1969068" cy="2017967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1DD987-7844-97EF-D1DF-AF0A47B47C97}"/>
              </a:ext>
            </a:extLst>
          </p:cNvPr>
          <p:cNvSpPr/>
          <p:nvPr/>
        </p:nvSpPr>
        <p:spPr>
          <a:xfrm>
            <a:off x="899458" y="5134709"/>
            <a:ext cx="2135392" cy="210010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70B1EA-8632-F567-454F-CA7F444486F8}"/>
              </a:ext>
            </a:extLst>
          </p:cNvPr>
          <p:cNvSpPr/>
          <p:nvPr/>
        </p:nvSpPr>
        <p:spPr>
          <a:xfrm>
            <a:off x="5398068" y="1841150"/>
            <a:ext cx="867807" cy="830997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1521A0-8269-9907-0744-FC8A9D1AF017}"/>
              </a:ext>
            </a:extLst>
          </p:cNvPr>
          <p:cNvSpPr txBox="1"/>
          <p:nvPr/>
        </p:nvSpPr>
        <p:spPr>
          <a:xfrm>
            <a:off x="3707841" y="1833049"/>
            <a:ext cx="14549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Argentina</a:t>
            </a:r>
          </a:p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Northern Europe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72E7DA-EBE6-7B56-A0AB-B99420EAC390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994319" y="2063881"/>
            <a:ext cx="403749" cy="1927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CFC3F8A-D59E-764C-2B72-4C09CE27B816}"/>
              </a:ext>
            </a:extLst>
          </p:cNvPr>
          <p:cNvSpPr/>
          <p:nvPr/>
        </p:nvSpPr>
        <p:spPr>
          <a:xfrm>
            <a:off x="3034849" y="4686299"/>
            <a:ext cx="394151" cy="419581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8239FCF-F9C8-475C-4280-7CADF464C3BB}"/>
              </a:ext>
            </a:extLst>
          </p:cNvPr>
          <p:cNvSpPr txBox="1"/>
          <p:nvPr/>
        </p:nvSpPr>
        <p:spPr>
          <a:xfrm>
            <a:off x="2820316" y="4668590"/>
            <a:ext cx="8259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South Korea</a:t>
            </a:r>
          </a:p>
        </p:txBody>
      </p:sp>
    </p:spTree>
    <p:extLst>
      <p:ext uri="{BB962C8B-B14F-4D97-AF65-F5344CB8AC3E}">
        <p14:creationId xmlns:p14="http://schemas.microsoft.com/office/powerpoint/2010/main" val="2860623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53087-B66E-C4AD-B97D-8AC15963A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108EF-20E8-548F-E549-F14DBA59C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60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15494</TotalTime>
  <Words>396</Words>
  <Application>Microsoft Macintosh PowerPoint</Application>
  <PresentationFormat>Letter Paper (8.5x11 in)</PresentationFormat>
  <Paragraphs>72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Optima</vt:lpstr>
      <vt:lpstr>Office Theme</vt:lpstr>
      <vt:lpstr>PowerPoint Presentation</vt:lpstr>
      <vt:lpstr>PowerPoint Presentation</vt:lpstr>
      <vt:lpstr>PowerPoint Presentation</vt:lpstr>
      <vt:lpstr>Supplemental</vt:lpstr>
      <vt:lpstr>PowerPoint Presentation</vt:lpstr>
      <vt:lpstr>PowerPoint Presentation</vt:lpstr>
      <vt:lpstr>PowerPoint Presentation</vt:lpstr>
      <vt:lpstr>PowerPoint Presentation</vt:lpstr>
      <vt:lpstr>Other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 sotka</dc:creator>
  <cp:lastModifiedBy>Sotka, Erik</cp:lastModifiedBy>
  <cp:revision>138</cp:revision>
  <dcterms:created xsi:type="dcterms:W3CDTF">2022-08-15T13:44:08Z</dcterms:created>
  <dcterms:modified xsi:type="dcterms:W3CDTF">2022-11-13T21:41:45Z</dcterms:modified>
</cp:coreProperties>
</file>

<file path=docProps/thumbnail.jpeg>
</file>